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6"/>
          <a:sy d="100" n="166"/>
        </p:scale>
        <p:origin x="520" y="19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7" Type="http://schemas.openxmlformats.org/officeDocument/2006/relationships/viewProps" Target="viewProps.xml" /><Relationship Id="rId3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9" Type="http://schemas.openxmlformats.org/officeDocument/2006/relationships/tableStyles" Target="tableStyles.xml" /><Relationship Id="rId38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E5F148-B214-9ED5-96D2-C8C952B333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21345573"/>
              </p:ext>
            </p:extLst>
          </p:nvPr>
        </p:nvGraphicFramePr>
        <p:xfrm>
          <a:off x="1524000" y="539750"/>
          <a:ext cx="6096000" cy="914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10112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807030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38284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22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9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8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5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6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cvport.htm" TargetMode="Externa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nutrition.htm" TargetMode="Externa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surgery.htm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Squamous Cell Carcinoma of the Esophagus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Cancers are categorized by whether there is spread to the lymph nodes.</a:t>
            </a:r>
          </a:p>
          <a:p>
            <a:pPr lvl="0"/>
            <a:r>
              <a:rPr b="1"/>
              <a:t>N0</a:t>
            </a:r>
            <a:r>
              <a:rPr/>
              <a:t> cancers have not spread to the lymph nodes</a:t>
            </a:r>
            <a:br/>
            <a:br/>
          </a:p>
          <a:p>
            <a:pPr lvl="0"/>
            <a:r>
              <a:rPr b="1"/>
              <a:t>N1</a:t>
            </a:r>
            <a:r>
              <a:rPr/>
              <a:t> cancers have spread to the lymph nodes.</a:t>
            </a:r>
          </a:p>
        </p:txBody>
      </p:sp>
      <p:pic>
        <p:nvPicPr>
          <p:cNvPr descr="https://deidt7p41jzcy.cloudfront.net/tumor_t3_nodes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cancers spread from the esophagus to other parts of the body</a:t>
            </a:r>
          </a:p>
          <a:p>
            <a:pPr lvl="0"/>
            <a:r>
              <a:rPr b="1"/>
              <a:t>M0</a:t>
            </a:r>
            <a:r>
              <a:rPr/>
              <a:t> cancers have not spread to other parts of the body</a:t>
            </a:r>
          </a:p>
          <a:p>
            <a:pPr lvl="0"/>
            <a:r>
              <a:rPr b="1"/>
              <a:t>N1</a:t>
            </a:r>
            <a:r>
              <a:rPr/>
              <a:t> cancers have spread lungs, liver, or bone</a:t>
            </a:r>
          </a:p>
        </p:txBody>
      </p:sp>
      <p:pic>
        <p:nvPicPr>
          <p:cNvPr descr="https://deidt7p41jzcy.cloudfront.net/Eso_M_St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PET scan is similar to a CT scan, and uses a small amount of tracer to light up areas of cancer.</a:t>
            </a:r>
          </a:p>
        </p:txBody>
      </p:sp>
      <p:pic>
        <p:nvPicPr>
          <p:cNvPr descr="https://deidt7p41jzcy.cloudfront.net/PetIm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Endoscopic Ultrasound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upper endoscopy (EGD)</a:t>
            </a:r>
          </a:p>
          <a:p>
            <a:pPr lvl="0"/>
            <a:r>
              <a:rPr/>
              <a:t>Ultrasound probe in scope</a:t>
            </a:r>
          </a:p>
          <a:p>
            <a:pPr lvl="0"/>
            <a:r>
              <a:rPr/>
              <a:t>Evaluates T stage of cancer</a:t>
            </a:r>
          </a:p>
        </p:txBody>
      </p:sp>
      <p:pic>
        <p:nvPicPr>
          <p:cNvPr descr="https://deidt7p41jzcy.cloudfront.net/EU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14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Treatment Plan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Superficial (T1)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Endoscopic Therapy</a:t>
                </a:r>
                <a:br/>
                <a:br/>
                <a:r>
                  <a:rPr/>
                  <a:t>Localized (T1b/T2)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Surgery</a:t>
                </a:r>
                <a:br/>
                <a:br/>
                <a:r>
                  <a:rPr/>
                  <a:t>Locally-advanced (T3)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±</m:t>
                    </m:r>
                  </m:oMath>
                </a14:m>
                <a:r>
                  <a:rPr/>
                  <a:t> Radiation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Surgery</a:t>
                </a:r>
                <a:br/>
                <a:br/>
                <a:r>
                  <a:rPr/>
                  <a:t>Metastatic (M1)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Chemotherapy</a:t>
                </a:r>
              </a:p>
            </p:txBody>
          </p:sp>
        </mc:Choice>
      </mc:AlternateContent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Patients with locally-advanced esophageal cancer often have localized spread of cancer cells in the surrounding area</a:t>
            </a:r>
          </a:p>
        </p:txBody>
      </p:sp>
      <p:pic>
        <p:nvPicPr>
          <p:cNvPr descr="https://deidt7p41jzcy.cloudfront.net/Eso_tumor_100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If locally-advanced cancers are treated with surgery alone…</a:t>
            </a:r>
          </a:p>
        </p:txBody>
      </p:sp>
      <p:pic>
        <p:nvPicPr>
          <p:cNvPr descr="https://deidt7p41jzcy.cloudfront.net/Eso_tumor100_resection_intra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If locally-advanced cancers are treated with surgery alone…</a:t>
            </a:r>
          </a:p>
          <a:p>
            <a:pPr lvl="0" indent="0" marL="0">
              <a:buNone/>
            </a:pPr>
            <a:r>
              <a:rPr/>
              <a:t>There is a risk that cancer cells can be left behind</a:t>
            </a:r>
          </a:p>
        </p:txBody>
      </p:sp>
      <p:pic>
        <p:nvPicPr>
          <p:cNvPr descr="https://deidt7p41jzcy.cloudfront.net/Eso_tumor100_resection_po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Preoperative 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is helpful to start with therapy </a:t>
            </a:r>
            <a:r>
              <a:rPr i="1"/>
              <a:t>before</a:t>
            </a:r>
            <a:r>
              <a:rPr/>
              <a:t> surgery that will shrink the cancer.</a:t>
            </a:r>
          </a:p>
        </p:txBody>
      </p:sp>
      <p:pic>
        <p:nvPicPr>
          <p:cNvPr descr="https://deidt7p41jzcy.cloudfront.net/Eso_tumor_100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Preoperative 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is helpful to start with therapy </a:t>
            </a:r>
            <a:r>
              <a:rPr i="1"/>
              <a:t>before</a:t>
            </a:r>
            <a:r>
              <a:rPr/>
              <a:t> surgery that will shrink the cancer.</a:t>
            </a:r>
          </a:p>
        </p:txBody>
      </p:sp>
      <p:pic>
        <p:nvPicPr>
          <p:cNvPr descr="https://deidt7p41jzcy.cloudfront.net/Eso_tumor40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Anatomy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Food moves from the throat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esophagus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stomach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small bowel (jejunum)</a:t>
                </a:r>
              </a:p>
            </p:txBody>
          </p:sp>
        </mc:Choice>
      </mc:AlternateContent>
      <p:pic>
        <p:nvPicPr>
          <p:cNvPr descr="https://deidt7p41jzcy.cloudfront.net/Eso_Anatomy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Preoperative 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It is helpful to start with therapy </a:t>
            </a:r>
            <a:r>
              <a:rPr i="1"/>
              <a:t>before</a:t>
            </a:r>
            <a:r>
              <a:rPr/>
              <a:t> surgery that will shrink the cancer.</a:t>
            </a:r>
          </a:p>
        </p:txBody>
      </p:sp>
      <p:pic>
        <p:nvPicPr>
          <p:cNvPr descr="https://deidt7p41jzcy.cloudfront.net/Eso_Tumor_00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 after Preoperative 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surgery is then performed…</a:t>
            </a:r>
          </a:p>
        </p:txBody>
      </p:sp>
      <p:pic>
        <p:nvPicPr>
          <p:cNvPr descr="https://deidt7p41jzcy.cloudfront.net/Eso_tumor00_resection1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Preoperative 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surgery is then performed…</a:t>
            </a:r>
          </a:p>
          <a:p>
            <a:pPr lvl="0" indent="0" marL="0">
              <a:buNone/>
            </a:pPr>
            <a:r>
              <a:rPr/>
              <a:t>The risk of cancer recurrence is minimized</a:t>
            </a:r>
          </a:p>
        </p:txBody>
      </p:sp>
      <p:pic>
        <p:nvPicPr>
          <p:cNvPr descr="https://deidt7p41jzcy.cloudfront.net/Eso_tumor00_resection2_16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56200" y="1193800"/>
            <a:ext cx="3009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+ Radiation CROSS Trial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363 patients with esophageal cancer studied</a:t>
                </a:r>
              </a:p>
              <a:p>
                <a:pPr lvl="0" indent="0" marL="0">
                  <a:buNone/>
                </a:pPr>
                <a:r>
                  <a:rPr/>
                  <a:t>Patients were treated in two groups:</a:t>
                </a:r>
              </a:p>
              <a:p>
                <a:pPr lvl="0" indent="0" marL="0">
                  <a:buNone/>
                </a:pPr>
                <a:br/>
              </a:p>
              <a:p>
                <a:pPr lvl="0" indent="0" marL="0">
                  <a:buNone/>
                </a:pPr>
                <a:r>
                  <a:rPr b="1"/>
                  <a:t>Surgery Alone</a:t>
                </a:r>
              </a:p>
              <a:p>
                <a:pPr lvl="0" indent="0" marL="0">
                  <a:buNone/>
                </a:pPr>
                <a:r>
                  <a:rPr/>
                  <a:t>vs</a:t>
                </a:r>
              </a:p>
              <a:p>
                <a:pPr lvl="0" indent="0" marL="0">
                  <a:buNone/>
                </a:pPr>
                <a:r>
                  <a:rPr b="1"/>
                  <a:t>Chemotherapy + Radiation</a:t>
                </a:r>
                <a:r>
                  <a:rPr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</a:t>
                </a:r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+ Radiation CROSS Trial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Chemotherapy + radiation given together for 6 weeks</a:t>
                </a:r>
                <a:br/>
                <a:br/>
              </a:p>
              <a:p>
                <a:pPr lvl="0" indent="0" marL="0">
                  <a:buNone/>
                </a:pPr>
                <a:r>
                  <a:rPr b="1"/>
                  <a:t>Surgery Alone</a:t>
                </a:r>
              </a:p>
              <a:p>
                <a:pPr lvl="0" indent="0" marL="0">
                  <a:buNone/>
                </a:pPr>
                <a:r>
                  <a:rPr/>
                  <a:t>vs</a:t>
                </a:r>
              </a:p>
              <a:p>
                <a:pPr lvl="0" indent="0" marL="0">
                  <a:buNone/>
                </a:pPr>
                <a:r>
                  <a:rPr b="1"/>
                  <a:t>Chemotherapy + Radiation</a:t>
                </a:r>
                <a:r>
                  <a:rPr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Longer Survival</a:t>
                </a:r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+ Radiation CROSS Trial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Typical schedule for chemotherapy + radiation:</a:t>
            </a:r>
          </a:p>
          <a:p>
            <a:pPr lvl="0"/>
            <a:r>
              <a:rPr/>
              <a:t>Chemotherapy once per week for 6 weeks</a:t>
            </a:r>
          </a:p>
          <a:p>
            <a:pPr lvl="0"/>
            <a:r>
              <a:rPr/>
              <a:t>Radiation five days per week for 6 weeks (28)</a:t>
            </a:r>
          </a:p>
          <a:p>
            <a:pPr lvl="0"/>
            <a:r>
              <a:rPr/>
              <a:t>PET scan (or CT) 4 weeks after the end of radiation</a:t>
            </a:r>
          </a:p>
          <a:p>
            <a:pPr lvl="0"/>
            <a:r>
              <a:rPr/>
              <a:t>Surgery 8 weeks after the end of radiation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+ Radiation - 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Kills cancer cells in the esophagus and lymph nodes</a:t>
            </a:r>
          </a:p>
          <a:p>
            <a:pPr lvl="0"/>
            <a:r>
              <a:rPr/>
              <a:t>Can also cause irritation of the lining of the esophagus.</a:t>
            </a:r>
          </a:p>
          <a:p>
            <a:pPr lvl="0"/>
            <a:r>
              <a:rPr/>
              <a:t>Swallowing can be difficult the last 2 weeks</a:t>
            </a:r>
          </a:p>
          <a:p>
            <a:pPr lvl="0"/>
            <a:r>
              <a:rPr/>
              <a:t>Feeding tube may be needed for nutrition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drugs are administered intravenously.</a:t>
            </a:r>
          </a:p>
          <a:p>
            <a:pPr lvl="0" indent="0" marL="0">
              <a:buNone/>
            </a:pPr>
            <a:r>
              <a:rPr/>
              <a:t>There are several options for intravenous access:</a:t>
            </a:r>
          </a:p>
          <a:p>
            <a:pPr lvl="0"/>
            <a:r>
              <a:rPr/>
              <a:t>Peripheral IVs in the hand</a:t>
            </a:r>
          </a:p>
          <a:p>
            <a:pPr lvl="0"/>
            <a:r>
              <a:rPr/>
              <a:t>PICC line (Peripheral Inserted Central Catheter)</a:t>
            </a:r>
          </a:p>
          <a:p>
            <a:pPr lvl="0"/>
            <a:r>
              <a:rPr/>
              <a:t>Central Venous Port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Central Venous Port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CT or PET scan will be performed after preoperative therapy</a:t>
            </a:r>
          </a:p>
          <a:p>
            <a:pPr lvl="0" indent="0" marL="0">
              <a:buNone/>
            </a:pPr>
            <a:br/>
          </a:p>
          <a:p>
            <a:pPr lvl="0"/>
            <a:r>
              <a:rPr/>
              <a:t>Surgery performed after restaging</a:t>
            </a:r>
          </a:p>
          <a:p>
            <a:pPr lvl="0"/>
            <a:r>
              <a:rPr/>
              <a:t>Timing depends upon recovery from therapy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Restaging Endoscopy after Chemo + Radiation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Endoscopy is performed to look for signs of persistent cancer</a:t>
                </a:r>
              </a:p>
              <a:p>
                <a:pPr lvl="0" indent="0" marL="0">
                  <a:buNone/>
                </a:pPr>
                <a:r>
                  <a:rPr/>
                  <a:t>Biopsies are negative in approximately 75% of cases</a:t>
                </a:r>
              </a:p>
              <a:p>
                <a:pPr lvl="0" indent="0" marL="0">
                  <a:buNone/>
                </a:pPr>
                <a:r>
                  <a:rPr/>
                  <a:t>Complete disappearance of cancer is only found in 40% of cases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cancer cells can hide in the wall of the esophagus</a:t>
                </a:r>
              </a:p>
            </p:txBody>
          </p:sp>
        </mc:Choice>
      </mc:AlternateContent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How large is the tumor?</a:t>
            </a:r>
          </a:p>
          <a:p>
            <a:pPr lvl="0"/>
            <a:r>
              <a:rPr/>
              <a:t>Has there been spread to lymph nodes?</a:t>
            </a:r>
          </a:p>
          <a:p>
            <a:pPr lvl="0"/>
            <a:r>
              <a:rPr/>
              <a:t>Has it spread to other parts of the body?</a:t>
            </a:r>
          </a:p>
          <a:p>
            <a:pPr lvl="0" indent="0" marL="0">
              <a:buNone/>
            </a:pPr>
            <a:r>
              <a:rPr b="1"/>
              <a:t>Treatment options depend upont the cancer stage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 for Squamous Cell Carcinoma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 is recommended for all patients who have:</a:t>
            </a:r>
          </a:p>
          <a:p>
            <a:pPr lvl="0"/>
            <a:r>
              <a:rPr/>
              <a:t>Biopsies showing cancer after chemo + radiation</a:t>
            </a:r>
          </a:p>
          <a:p>
            <a:pPr lvl="0"/>
            <a:r>
              <a:rPr/>
              <a:t>No signs of spread of disease on PET/CT scan</a:t>
            </a:r>
          </a:p>
          <a:p>
            <a:pPr lvl="0"/>
            <a:r>
              <a:rPr/>
              <a:t>Healthy enough to undergo surgery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 for Squamous Cell Carcinoma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 is also recommended for patients who:</a:t>
            </a:r>
          </a:p>
          <a:p>
            <a:pPr lvl="0"/>
            <a:r>
              <a:rPr/>
              <a:t>No signs of spread on disease on PET/CT scan</a:t>
            </a:r>
          </a:p>
          <a:p>
            <a:pPr lvl="0"/>
            <a:r>
              <a:rPr/>
              <a:t>Cancer in the lower part of the esophagus</a:t>
            </a:r>
          </a:p>
          <a:p>
            <a:pPr lvl="0"/>
            <a:r>
              <a:rPr/>
              <a:t>Healthy enough to undergo surgery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Surveillance if Surgery Not Performed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/>
                  <a:t>Upper endoscopy (EGD) every 3-6 months</a:t>
                </a:r>
              </a:p>
              <a:p>
                <a:pPr lvl="0"/>
                <a:r>
                  <a:rPr/>
                  <a:t>PET every 6 months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Surgery a recurrence in the esophagus is found</a:t>
                </a:r>
              </a:p>
            </p:txBody>
          </p:sp>
        </mc:Choice>
      </mc:AlternateContent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Nutrition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Nutrition Slideshow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Surgery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Surgery Slideshow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Esophageal 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T</a:t>
            </a:r>
            <a:r>
              <a:rPr/>
              <a:t> = Tumor - Depth of growth into the wall</a:t>
            </a:r>
            <a:br/>
            <a:br/>
          </a:p>
          <a:p>
            <a:pPr lvl="0"/>
            <a:r>
              <a:rPr b="1"/>
              <a:t>N</a:t>
            </a:r>
            <a:r>
              <a:rPr/>
              <a:t> = Nodes - Spread to the lymph nodes</a:t>
            </a:r>
            <a:br/>
            <a:br/>
          </a:p>
          <a:p>
            <a:pPr lvl="0"/>
            <a:r>
              <a:rPr b="1"/>
              <a:t>M</a:t>
            </a:r>
            <a:r>
              <a:rPr/>
              <a:t> = Metastasis - Spread to liver, lungs, or bone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Layers of the Wall of the Esophagus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Mucosa - Inner layer</a:t>
            </a:r>
            <a:br/>
            <a:br/>
          </a:p>
          <a:p>
            <a:pPr lvl="0"/>
            <a:r>
              <a:rPr/>
              <a:t>Muscle wall (muscularis)</a:t>
            </a:r>
            <a:br/>
            <a:br/>
          </a:p>
          <a:p>
            <a:pPr lvl="0"/>
            <a:r>
              <a:rPr/>
              <a:t>Lymph nodes located in fat outside the muscle</a:t>
            </a:r>
          </a:p>
        </p:txBody>
      </p:sp>
      <p:pic>
        <p:nvPicPr>
          <p:cNvPr descr="https://deidt7p41jzcy.cloudfront.net/tumor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Early Stage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 indent="0" marL="0">
              <a:buNone/>
            </a:pPr>
            <a:r>
              <a:rPr/>
              <a:t>Cancers start on the very inside of the layer called the mucosa</a:t>
            </a:r>
          </a:p>
        </p:txBody>
      </p:sp>
      <p:pic>
        <p:nvPicPr>
          <p:cNvPr descr="https://deidt7p41jzcy.cloudfront.net/tumor2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 indent="0" marL="0">
              <a:buNone/>
            </a:pPr>
            <a:r>
              <a:rPr/>
              <a:t>Over time, cancers can grow into the muscular wall</a:t>
            </a:r>
          </a:p>
        </p:txBody>
      </p:sp>
      <p:pic>
        <p:nvPicPr>
          <p:cNvPr descr="https://deidt7p41jzcy.cloudfront.net/tumor24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Lymph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 indent="0" marL="0">
              <a:buNone/>
            </a:pPr>
            <a:r>
              <a:rPr/>
              <a:t>In some cases, cancer cells can break off from the main tumor and spread to lymph nodes</a:t>
            </a:r>
          </a:p>
        </p:txBody>
      </p:sp>
      <p:pic>
        <p:nvPicPr>
          <p:cNvPr descr="https://deidt7p41jzcy.cloudfront.net/tumor25b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r>
              <a:rPr/>
              <a:t>Cancers are categorized based upon the thickness of the tumor, known as the T stage</a:t>
            </a:r>
          </a:p>
        </p:txBody>
      </p:sp>
      <p:pic>
        <p:nvPicPr>
          <p:cNvPr descr="https://deidt7p41jzcy.cloudfront.net/tumor_t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42</Words>
  <Application>Microsoft Macintosh PowerPoint</Application>
  <PresentationFormat>On-screen Show (16:9)</PresentationFormat>
  <Paragraphs>13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Squamous Cell Carcinoma of the Esophagus</dc:title>
  <dc:creator/>
  <cp:keywords/>
  <dcterms:created xsi:type="dcterms:W3CDTF">2024-12-24T22:05:57Z</dcterms:created>
  <dcterms:modified xsi:type="dcterms:W3CDTF">2024-12-24T22:05:57Z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>zotero.bib</vt:lpwstr>
  </property>
  <property fmtid="{D5CDD505-2E9C-101B-9397-08002B2CF9AE}" pid="4" name="editor">
    <vt:lpwstr>visual</vt:lpwstr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